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</p:sldMasterIdLst>
  <p:notesMasterIdLst>
    <p:notesMasterId r:id="rId8"/>
  </p:notesMasterIdLst>
  <p:handoutMasterIdLst>
    <p:handoutMasterId r:id="rId9"/>
  </p:handoutMasterIdLst>
  <p:sldIdLst>
    <p:sldId id="260" r:id="rId4"/>
    <p:sldId id="2602" r:id="rId5"/>
    <p:sldId id="2599" r:id="rId6"/>
    <p:sldId id="375" r:id="rId7"/>
  </p:sldIdLst>
  <p:sldSz cx="9144000" cy="6858000" type="screen4x3"/>
  <p:notesSz cx="7023100" cy="93091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32" userDrawn="1">
          <p15:clr>
            <a:srgbClr val="A4A3A4"/>
          </p15:clr>
        </p15:guide>
        <p15:guide id="2" pos="221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182" autoAdjust="0"/>
    <p:restoredTop sz="93784" autoAdjust="0"/>
  </p:normalViewPr>
  <p:slideViewPr>
    <p:cSldViewPr snapToGrid="0" snapToObjects="1">
      <p:cViewPr varScale="1">
        <p:scale>
          <a:sx n="61" d="100"/>
          <a:sy n="61" d="100"/>
        </p:scale>
        <p:origin x="1340" y="72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32"/>
        <p:guide pos="221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10/20/2025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10/20/2025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4275" y="698500"/>
            <a:ext cx="4654550" cy="34909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77" tIns="45789" rIns="91577" bIns="45789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2946" y="4422459"/>
            <a:ext cx="5617208" cy="4188778"/>
          </a:xfrm>
          <a:prstGeom prst="rect">
            <a:avLst/>
          </a:prstGeom>
        </p:spPr>
        <p:txBody>
          <a:bodyPr vert="horz" lIns="91577" tIns="45789" rIns="91577" bIns="45789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089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6"/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  <p:sldLayoutId id="2147494277" r:id="rId4"/>
  </p:sldLayoutIdLst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399" y="1968797"/>
            <a:ext cx="7718425" cy="2246769"/>
            <a:chOff x="787399" y="1397398"/>
            <a:chExt cx="7718425" cy="2246352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399" y="1397398"/>
              <a:ext cx="7718425" cy="224635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/>
                <a:t>RMS Update to TAC </a:t>
              </a:r>
              <a:endParaRPr lang="en-US" altLang="en-US" sz="2000" dirty="0"/>
            </a:p>
            <a:p>
              <a:pPr eaLnBrk="1" hangingPunct="1"/>
              <a:r>
                <a:rPr lang="en-US" altLang="en-US" dirty="0"/>
                <a:t> </a:t>
              </a:r>
            </a:p>
            <a:p>
              <a:pPr eaLnBrk="1" hangingPunct="1"/>
              <a:r>
                <a:rPr lang="en-US" altLang="en-US" dirty="0"/>
                <a:t>October 22, 2025</a:t>
              </a:r>
            </a:p>
            <a:p>
              <a:pPr eaLnBrk="1" hangingPunct="1"/>
              <a:endParaRPr lang="en-US" altLang="en-US" dirty="0"/>
            </a:p>
            <a:p>
              <a:pPr eaLnBrk="1" hangingPunct="1"/>
              <a:r>
                <a:rPr lang="en-US" altLang="en-US" dirty="0"/>
                <a:t>Debbie McKeever							John Schatz</a:t>
              </a:r>
            </a:p>
            <a:p>
              <a:pPr eaLnBrk="1" hangingPunct="1"/>
              <a:r>
                <a:rPr lang="en-US" altLang="en-US" dirty="0"/>
                <a:t>Oncor Electric Delivery Company			Vistra Operations Company</a:t>
              </a:r>
            </a:p>
            <a:p>
              <a:pPr eaLnBrk="1" hangingPunct="1"/>
              <a:r>
                <a:rPr lang="en-US" altLang="en-US" dirty="0"/>
                <a:t>RMS Chair								RMS Vice Chair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5EA64676-B33A-4A62-A029-76EBB106161F}"/>
              </a:ext>
            </a:extLst>
          </p:cNvPr>
          <p:cNvSpPr txBox="1"/>
          <p:nvPr/>
        </p:nvSpPr>
        <p:spPr>
          <a:xfrm>
            <a:off x="267130" y="111604"/>
            <a:ext cx="8640568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/>
              <a:t>Status Update</a:t>
            </a:r>
          </a:p>
          <a:p>
            <a:r>
              <a:rPr lang="en-US" sz="2000" b="1" dirty="0"/>
              <a:t>RMS Structural Changes </a:t>
            </a:r>
          </a:p>
          <a:p>
            <a:r>
              <a:rPr lang="en-US" sz="2000" b="1" dirty="0"/>
              <a:t>	Identified through the 2025 Biennial TAC/TAC Subcommittee 	Structural and 	Procedural Review </a:t>
            </a:r>
          </a:p>
          <a:p>
            <a:endParaRPr lang="en-US" sz="2000" b="1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252CDE-8529-4BB9-B345-DF3893225319}"/>
              </a:ext>
            </a:extLst>
          </p:cNvPr>
          <p:cNvSpPr txBox="1"/>
          <p:nvPr/>
        </p:nvSpPr>
        <p:spPr>
          <a:xfrm>
            <a:off x="337875" y="1718432"/>
            <a:ext cx="8517273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Merge 2 RMS Working Groups:</a:t>
            </a:r>
          </a:p>
          <a:p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TXSET		Texas Standard Electronic Transactions			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PWG 			Profiling Working Group </a:t>
            </a:r>
          </a:p>
          <a:p>
            <a:endParaRPr lang="en-US" dirty="0"/>
          </a:p>
          <a:p>
            <a:r>
              <a:rPr lang="en-US" dirty="0"/>
              <a:t>Primary activities – Planning and preparation continues</a:t>
            </a:r>
          </a:p>
          <a:p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Acronym for merged groups 			Determined,	subject to RMS Approval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Name of merged groups  			Determined,	subject to RMS Approval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Scope 							Determined,	subject to RMS Approval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Leadership Structure  				In progress,	subject to RMS Approval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2026 Leadership 					To be elected at first meeting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/>
          </a:p>
          <a:p>
            <a:r>
              <a:rPr lang="en-US" dirty="0"/>
              <a:t>				Planned date for new group to be active </a:t>
            </a:r>
          </a:p>
          <a:p>
            <a:r>
              <a:rPr lang="en-US" dirty="0"/>
              <a:t>						January, February 2026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21645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95608C-31B1-44C9-B8BB-02D1ACC020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663" y="138047"/>
            <a:ext cx="8458200" cy="461665"/>
          </a:xfrm>
        </p:spPr>
        <p:txBody>
          <a:bodyPr/>
          <a:lstStyle/>
          <a:p>
            <a:r>
              <a:rPr lang="en-US" dirty="0"/>
              <a:t>RMS WG and TF Primary Activities in Progress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CE70801-BC50-4B82-91FC-9A1106D8C545}"/>
              </a:ext>
            </a:extLst>
          </p:cNvPr>
          <p:cNvSpPr txBox="1"/>
          <p:nvPr/>
        </p:nvSpPr>
        <p:spPr>
          <a:xfrm>
            <a:off x="235598" y="767992"/>
            <a:ext cx="8743308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Profiling Working Group (PWG)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Updating Load Profiling Guide -  Appendix D, Profile Decision Tree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Activities for merging PWG and TXSET</a:t>
            </a:r>
          </a:p>
          <a:p>
            <a:endParaRPr lang="en-US" sz="2000" dirty="0"/>
          </a:p>
          <a:p>
            <a:r>
              <a:rPr lang="en-US" sz="2000" dirty="0"/>
              <a:t>Retail Market Training Task Force (RMTTF)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 RMTTF Instructor Led Session  - TX SET 5.0 - October 29th</a:t>
            </a:r>
          </a:p>
          <a:p>
            <a:endParaRPr lang="en-US" sz="2000" dirty="0"/>
          </a:p>
          <a:p>
            <a:r>
              <a:rPr lang="en-US" sz="2000" dirty="0">
                <a:solidFill>
                  <a:srgbClr val="2D3338"/>
                </a:solidFill>
                <a:latin typeface="Roboto" panose="02000000000000000000" pitchFamily="2" charset="0"/>
              </a:rPr>
              <a:t>Texas Data Transport and MarkeTrak System (TDTMS)</a:t>
            </a:r>
          </a:p>
          <a:p>
            <a:r>
              <a:rPr lang="en-US" sz="2000" dirty="0">
                <a:solidFill>
                  <a:srgbClr val="2D3338"/>
                </a:solidFill>
                <a:latin typeface="Roboto" panose="02000000000000000000" pitchFamily="2" charset="0"/>
              </a:rPr>
              <a:t>•    2026 ERCOT Retail Service Level Agreements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rgbClr val="2D3338"/>
                </a:solidFill>
                <a:latin typeface="Roboto" panose="02000000000000000000" pitchFamily="2" charset="0"/>
              </a:rPr>
              <a:t>Retail Market Projects – identifying impacts </a:t>
            </a:r>
          </a:p>
          <a:p>
            <a:endParaRPr lang="en-US" sz="2000" dirty="0">
              <a:solidFill>
                <a:srgbClr val="2D3338"/>
              </a:solidFill>
              <a:latin typeface="Roboto" panose="02000000000000000000" pitchFamily="2" charset="0"/>
            </a:endParaRPr>
          </a:p>
          <a:p>
            <a:r>
              <a:rPr lang="en-US" sz="2000" dirty="0">
                <a:solidFill>
                  <a:srgbClr val="2D3338"/>
                </a:solidFill>
                <a:latin typeface="Roboto" panose="02000000000000000000" pitchFamily="2" charset="0"/>
              </a:rPr>
              <a:t>Texas Standardized Electronic Transactions (TX SET)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rgbClr val="2D3338"/>
                </a:solidFill>
                <a:latin typeface="Roboto" panose="02000000000000000000" pitchFamily="2" charset="0"/>
              </a:rPr>
              <a:t>Texas Market Test Plan (TMTP) – Benefits to REPs, ERCOT and TDSPs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rgbClr val="2D3338"/>
                </a:solidFill>
                <a:latin typeface="Roboto" panose="02000000000000000000" pitchFamily="2" charset="0"/>
              </a:rPr>
              <a:t>2026 Retail Flight Testing Schedule draft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rgbClr val="2D3338"/>
                </a:solidFill>
                <a:latin typeface="Roboto" panose="02000000000000000000" pitchFamily="2" charset="0"/>
              </a:rPr>
              <a:t>Activities for merging PWG and TXSET</a:t>
            </a:r>
          </a:p>
          <a:p>
            <a:endParaRPr lang="en-US" dirty="0">
              <a:solidFill>
                <a:srgbClr val="2D3338"/>
              </a:solidFill>
              <a:latin typeface="Roboto" panose="02000000000000000000" pitchFamily="2" charset="0"/>
            </a:endParaRPr>
          </a:p>
          <a:p>
            <a:endParaRPr lang="en-US" dirty="0">
              <a:solidFill>
                <a:srgbClr val="2D3338"/>
              </a:solidFill>
              <a:latin typeface="Roboto" panose="020000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68839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457" y="156280"/>
            <a:ext cx="8214102" cy="669782"/>
          </a:xfrm>
        </p:spPr>
        <p:txBody>
          <a:bodyPr>
            <a:normAutofit/>
          </a:bodyPr>
          <a:lstStyle/>
          <a:p>
            <a:r>
              <a:rPr lang="en-US" sz="2800" dirty="0"/>
              <a:t>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2353" y="834201"/>
            <a:ext cx="6534364" cy="4667250"/>
          </a:xfrm>
        </p:spPr>
        <p:txBody>
          <a:bodyPr>
            <a:normAutofit fontScale="92500" lnSpcReduction="10000"/>
          </a:bodyPr>
          <a:lstStyle/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endParaRPr lang="en-US" sz="18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en-US" dirty="0"/>
              <a:t>RMS Meeting 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/>
              <a:t>November 4</a:t>
            </a:r>
            <a:r>
              <a:rPr lang="en-US" baseline="30000" dirty="0"/>
              <a:t>th</a:t>
            </a:r>
            <a:r>
              <a:rPr lang="en-US" dirty="0"/>
              <a:t> - 9:30 AM</a:t>
            </a:r>
          </a:p>
          <a:p>
            <a:pPr marL="0" indent="0" algn="ctr">
              <a:buNone/>
            </a:pPr>
            <a:r>
              <a:rPr lang="en-US" dirty="0"/>
              <a:t>In person and WebEx 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/>
              <a:t>Please join us!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/>
              <a:t>Thank You!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8012081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3AD6A9D-E05D-44AF-B5F9-103C86E8102F}">
  <ds:schemaRefs>
    <ds:schemaRef ds:uri="http://schemas.openxmlformats.org/package/2006/metadata/core-properties"/>
    <ds:schemaRef ds:uri="http://www.w3.org/XML/1998/namespace"/>
    <ds:schemaRef ds:uri="http://schemas.microsoft.com/office/infopath/2007/PartnerControls"/>
    <ds:schemaRef ds:uri="http://purl.org/dc/dcmitype/"/>
    <ds:schemaRef ds:uri="http://purl.org/dc/elements/1.1/"/>
    <ds:schemaRef ds:uri="http://schemas.microsoft.com/office/2006/documentManagement/types"/>
    <ds:schemaRef ds:uri="c34af464-7aa1-4edd-9be4-83dffc1cb926"/>
    <ds:schemaRef ds:uri="http://schemas.microsoft.com/office/2006/metadata/properties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17271</TotalTime>
  <Words>315</Words>
  <Application>Microsoft Office PowerPoint</Application>
  <PresentationFormat>On-screen Show (4:3)</PresentationFormat>
  <Paragraphs>54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Roboto</vt:lpstr>
      <vt:lpstr>Times New Roman</vt:lpstr>
      <vt:lpstr>Custom Design</vt:lpstr>
      <vt:lpstr>PowerPoint Presentation</vt:lpstr>
      <vt:lpstr>PowerPoint Presentation</vt:lpstr>
      <vt:lpstr>RMS WG and TF Primary Activities in Progress </vt:lpstr>
      <vt:lpstr>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Mckeever, Deborah</cp:lastModifiedBy>
  <cp:revision>1044</cp:revision>
  <cp:lastPrinted>2023-09-19T20:21:51Z</cp:lastPrinted>
  <dcterms:created xsi:type="dcterms:W3CDTF">2010-04-12T23:12:02Z</dcterms:created>
  <dcterms:modified xsi:type="dcterms:W3CDTF">2025-10-20T21:09:44Z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2023-07-14T17:21:52Z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d8e5c145-1c97-4dfa-ac29-6cd666e16cb8</vt:lpwstr>
  </property>
  <property fmtid="{D5CDD505-2E9C-101B-9397-08002B2CF9AE}" pid="9" name="MSIP_Label_7084cbda-52b8-46fb-a7b7-cb5bd465ed85_ContentBits">
    <vt:lpwstr>0</vt:lpwstr>
  </property>
</Properties>
</file>